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F538"/>
    <a:srgbClr val="4211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49" d="100"/>
          <a:sy n="49" d="100"/>
        </p:scale>
        <p:origin x="1622" y="7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17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customXml" Target="../customXml/item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DE238-EA07-07D0-9DBA-C870B07167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E8936DC-8B86-EFD6-8375-FCFD01C7DE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7AF0E3-96EA-2CAB-F44D-3A1F0A270A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00F397-C651-4624-BF25-EF11D0AE7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ED576A-5807-9375-D292-4890DFCEB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87057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CC05C6-343A-CF7B-CE87-A66095FAB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4BE082-CA7E-F574-E40C-354D0BF973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CE6A0C-CB6E-1979-7510-114C09DD2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65A5DC-CBA7-34C1-6D0F-4B343C7F3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10A2F-DA8D-E1F1-5D09-9CDC36BA8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1945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9EC2EB1-E71E-2042-73EA-DFAA1FC1156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D53527-ED39-9EDF-6C29-8558495306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CFC4DF-453F-2E73-BD77-F975928198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0C489A-A768-3E4A-7AA0-443508058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E3D04E-4551-F057-A654-7B610DB7A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4593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1E4E15-4046-87C0-7D33-811AC38FD3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B700C4-BDF9-F207-7AD7-D5DA199EF8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697D66-8AD3-E478-CC0A-5BE72B89D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D5756-822C-A32D-0DC5-C1208305F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24861-6605-15C6-8966-839B66FB9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349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15E00-FFFD-3970-1F25-BD0893888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8BFA9C-9A75-30C9-D6BA-128D6FAA57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645C21-9717-730D-3180-B9F0483C6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2B7DE4-CC81-CFE9-D530-646260D27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26EC14-4FA6-63A7-4A03-98AB1CA2D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607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6FC5C-7E1C-43AB-F5AB-74864CE68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F61EA0-7180-CE14-6450-B32BB68425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A87C3E-54E7-2BDE-93D7-25281B9207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7AEFAC-ACC9-F697-F9AC-E15BBA3A9A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1FBEC7-8A2F-D531-2A8B-771A42B5E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A3A069-0672-196A-B7D8-E935DE116F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338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7AFE8-05EB-B829-2082-7BE8BAF78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044DA4-A17E-5AD7-6320-9CB2E44FCA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E1C5D3-C1EE-5329-37B6-28B4B2D984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A270EC-ADFA-DE3C-F658-4F2D9C29D2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3521FB-2766-0315-D60F-070B0C6B5C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7A29C3-1AD5-D01D-1AEA-AC6164DEB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8E404B-C749-6DDB-484C-7AF1D61FD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D1CA7F-759C-4667-A73A-024AB823D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3374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4E7079-FAA1-E301-41AA-CF8D68603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7CCB3CF-B677-EAEE-E984-7E01AAA9FD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394C87-06CB-0666-DF05-C8500116B1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0B84F0-AAD9-D4AA-9AF9-EE47D1C74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088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B035461-32B0-9C81-9A39-4E763EA643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B94436-B71B-CB20-3482-2F50EE58F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FAF5DC-73E4-8F9E-C98C-E67C90BC9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01980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AB3F1E-BB08-1BD5-2E97-9041352A2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CE2F8B-5385-7924-E2F9-D6E4A949B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A90F60-FE9E-19C8-1190-32DFFEA6FF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A8BEBA-8A9C-0EF6-0C92-6728D94AC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C07AA4-57D6-3DB7-CB18-F6ACC762A3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346FB2-1A1B-18BC-FA86-16E7E16EC1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11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95A69-6B3A-33B1-5C9E-C1E419AA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1AFC5B2-B190-384E-A531-84808879B3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C03BB18-6ABB-6FA6-3DF6-34A298DB88B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D23875-B149-991A-F3F1-D1C43167DB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630304-066F-764A-E177-95B64D5A5D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EEC8B7-BAF0-861A-E9D4-8FDBD5F62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0339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A9C37A3-6CA2-3453-3349-D41F585678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45A5A7-E2D1-446E-A771-C90228CDA5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8F0E09-2C76-FF55-7AB0-32BD767EA8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3974DC-AA5A-4C16-878D-D79BE0FC79A3}" type="datetimeFigureOut">
              <a:rPr lang="en-US" smtClean="0"/>
              <a:t>12/24/2022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DEAD90-1192-5E8A-96A1-51AA8AA1C4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0840CE-D089-588E-F55D-F9493F6EEF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917997-8137-46DF-9AA5-02E3BA32E4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5024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12.png"/><Relationship Id="rId10" Type="http://schemas.openxmlformats.org/officeDocument/2006/relationships/image" Target="../media/image15.png"/><Relationship Id="rId4" Type="http://schemas.openxmlformats.org/officeDocument/2006/relationships/image" Target="../media/image9.png"/><Relationship Id="rId9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3.png"/><Relationship Id="rId7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1.png"/><Relationship Id="rId10" Type="http://schemas.openxmlformats.org/officeDocument/2006/relationships/image" Target="../media/image12.png"/><Relationship Id="rId4" Type="http://schemas.openxmlformats.org/officeDocument/2006/relationships/image" Target="../media/image14.png"/><Relationship Id="rId9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3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9BD3F1-861C-9A26-BF53-B6933C790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8048" y="264698"/>
            <a:ext cx="8375904" cy="578557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3FADEAD-C37D-18DD-20B7-4A71D87278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48" y="5538212"/>
            <a:ext cx="11094726" cy="6240784"/>
          </a:xfrm>
          <a:prstGeom prst="rect">
            <a:avLst/>
          </a:prstGeom>
        </p:spPr>
      </p:pic>
      <p:pic>
        <p:nvPicPr>
          <p:cNvPr id="2050" name="Picture 2" descr="Broken glass - Free ecology and environment icons">
            <a:extLst>
              <a:ext uri="{FF2B5EF4-FFF2-40B4-BE49-F238E27FC236}">
                <a16:creationId xmlns:a16="http://schemas.microsoft.com/office/drawing/2014/main" id="{D76FA255-E2BB-E6E2-0D82-D05DC3D74A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03762" y="792480"/>
            <a:ext cx="1584960" cy="15849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Free Clipart: Broken Bottle | qubodup">
            <a:extLst>
              <a:ext uri="{FF2B5EF4-FFF2-40B4-BE49-F238E27FC236}">
                <a16:creationId xmlns:a16="http://schemas.microsoft.com/office/drawing/2014/main" id="{9D3D1474-E463-1DF0-E068-52EEDC9A1A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495668">
            <a:off x="-2152373" y="4033566"/>
            <a:ext cx="1445544" cy="1445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153613D-8C4B-E7D6-D30B-840AA8C757CD}"/>
              </a:ext>
            </a:extLst>
          </p:cNvPr>
          <p:cNvSpPr txBox="1"/>
          <p:nvPr/>
        </p:nvSpPr>
        <p:spPr>
          <a:xfrm>
            <a:off x="4069643" y="-1073646"/>
            <a:ext cx="40527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000" dirty="0">
                <a:solidFill>
                  <a:srgbClr val="FF0000"/>
                </a:solidFill>
                <a:latin typeface="Bahnschrift Condensed" panose="020B0502040204020203" pitchFamily="34" charset="0"/>
              </a:rPr>
              <a:t>ZA KAFANSKIM STOLOM</a:t>
            </a:r>
            <a:endParaRPr lang="en-US" sz="4000" dirty="0">
              <a:solidFill>
                <a:srgbClr val="FF000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84A53F1-7EB3-B0E9-E799-A9DBF4231491}"/>
              </a:ext>
            </a:extLst>
          </p:cNvPr>
          <p:cNvSpPr txBox="1"/>
          <p:nvPr/>
        </p:nvSpPr>
        <p:spPr>
          <a:xfrm>
            <a:off x="4003919" y="-2405021"/>
            <a:ext cx="41841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PROBLEM</a:t>
            </a:r>
            <a:r>
              <a:rPr lang="sr-Latn-RS" sz="96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I</a:t>
            </a:r>
            <a:endParaRPr lang="en-US" sz="96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555719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9BD3F1-861C-9A26-BF53-B6933C790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0962"/>
            <a:ext cx="1770679" cy="12230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02C5F1-B438-4FE3-59E4-E5D3EDCBA78D}"/>
              </a:ext>
            </a:extLst>
          </p:cNvPr>
          <p:cNvSpPr txBox="1"/>
          <p:nvPr/>
        </p:nvSpPr>
        <p:spPr>
          <a:xfrm>
            <a:off x="4248930" y="3107394"/>
            <a:ext cx="418415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PROBLEM</a:t>
            </a:r>
            <a:r>
              <a:rPr lang="sr-Latn-RS" sz="96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I</a:t>
            </a:r>
            <a:endParaRPr lang="en-US" sz="96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5967B4-540B-CD6B-C47E-4AF251D762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7601" y="3429000"/>
            <a:ext cx="11094726" cy="6240784"/>
          </a:xfrm>
          <a:prstGeom prst="rect">
            <a:avLst/>
          </a:prstGeom>
        </p:spPr>
      </p:pic>
      <p:pic>
        <p:nvPicPr>
          <p:cNvPr id="1026" name="Picture 2" descr="Free Clipart: Broken Bottle | qubodup">
            <a:extLst>
              <a:ext uri="{FF2B5EF4-FFF2-40B4-BE49-F238E27FC236}">
                <a16:creationId xmlns:a16="http://schemas.microsoft.com/office/drawing/2014/main" id="{56FE2D5F-15FD-7B74-39A9-DA99EFE60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495668">
            <a:off x="2511067" y="4161582"/>
            <a:ext cx="1445544" cy="1445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roken glass - Free ecology and environment icons">
            <a:extLst>
              <a:ext uri="{FF2B5EF4-FFF2-40B4-BE49-F238E27FC236}">
                <a16:creationId xmlns:a16="http://schemas.microsoft.com/office/drawing/2014/main" id="{AC7B3BB4-C339-F182-65B7-28BC494B75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3838" y="3889141"/>
            <a:ext cx="1190346" cy="1190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AD65FD6-4428-5A1F-2C21-0BECB71543C2}"/>
              </a:ext>
            </a:extLst>
          </p:cNvPr>
          <p:cNvSpPr txBox="1"/>
          <p:nvPr/>
        </p:nvSpPr>
        <p:spPr>
          <a:xfrm>
            <a:off x="1870073" y="6963936"/>
            <a:ext cx="894187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b="0" i="0" dirty="0">
                <a:solidFill>
                  <a:schemeClr val="bg1"/>
                </a:solidFill>
                <a:effectLst/>
                <a:latin typeface="Bahnschrift SemiBold SemiConden" panose="020B0502040204020203" pitchFamily="34" charset="0"/>
              </a:rPr>
              <a:t>Ova platforma vam rešava ovaj problem tako što pronalazi idealna mesta umesto vas</a:t>
            </a:r>
            <a:r>
              <a:rPr lang="sr-Latn-RS" b="0" i="0" dirty="0">
                <a:solidFill>
                  <a:schemeClr val="bg1"/>
                </a:solidFill>
                <a:effectLst/>
                <a:latin typeface="Bahnschrift SemiBold SemiConden" panose="020B0502040204020203" pitchFamily="34" charset="0"/>
              </a:rPr>
              <a:t> i spaja vas </a:t>
            </a:r>
          </a:p>
          <a:p>
            <a:pPr algn="ctr"/>
            <a:r>
              <a:rPr lang="sr-Latn-RS" b="0" i="0" dirty="0">
                <a:solidFill>
                  <a:schemeClr val="bg1"/>
                </a:solidFill>
                <a:effectLst/>
                <a:latin typeface="Bahnschrift SemiBold SemiConden" panose="020B0502040204020203" pitchFamily="34" charset="0"/>
              </a:rPr>
              <a:t>sa ljudima sličnog muzičkog ukusa koji bi mogli biti potencijalni partneri za vaš sledeći izlazak</a:t>
            </a:r>
            <a:endParaRPr lang="pt-BR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2A24211-CBEA-1CFE-4B21-6505CC9B1069}"/>
              </a:ext>
            </a:extLst>
          </p:cNvPr>
          <p:cNvSpPr txBox="1"/>
          <p:nvPr/>
        </p:nvSpPr>
        <p:spPr>
          <a:xfrm>
            <a:off x="4252759" y="4323111"/>
            <a:ext cx="40527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000" dirty="0">
                <a:solidFill>
                  <a:srgbClr val="FF0000"/>
                </a:solidFill>
                <a:latin typeface="Bahnschrift Condensed" panose="020B0502040204020203" pitchFamily="34" charset="0"/>
              </a:rPr>
              <a:t>ZA KAFANSKIM STOLOM</a:t>
            </a:r>
            <a:endParaRPr lang="en-US" sz="4000" dirty="0">
              <a:solidFill>
                <a:srgbClr val="FF0000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08E1C7C-3B89-73DE-B969-7096CB92BDEF}"/>
              </a:ext>
            </a:extLst>
          </p:cNvPr>
          <p:cNvSpPr txBox="1"/>
          <p:nvPr/>
        </p:nvSpPr>
        <p:spPr>
          <a:xfrm>
            <a:off x="13099955" y="4725544"/>
            <a:ext cx="96279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Ova platforma vam rešava ovaj problem tako što pronalazi idealna mesta </a:t>
            </a:r>
            <a:r>
              <a:rPr lang="sr-Latn-RS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za</a:t>
            </a:r>
            <a:r>
              <a:rPr lang="pt-BR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 vas</a:t>
            </a:r>
            <a:r>
              <a:rPr lang="sr-Latn-RS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 i spaja vas </a:t>
            </a:r>
          </a:p>
          <a:p>
            <a:pPr algn="ctr"/>
            <a:r>
              <a:rPr lang="sr-Latn-RS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sa ljudima sličnog muzičkog ukusa koji bi mogli biti potencijalni partneri za vaš sledeći izlazak</a:t>
            </a:r>
            <a:endParaRPr lang="pt-BR" sz="2000" b="0" i="0" dirty="0">
              <a:solidFill>
                <a:srgbClr val="13F538"/>
              </a:solidFill>
              <a:effectLst/>
              <a:latin typeface="Bahnschrift SemiBold SemiConden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3BF2AF6-E9E0-4FEA-6F31-49D7E3726B86}"/>
              </a:ext>
            </a:extLst>
          </p:cNvPr>
          <p:cNvSpPr txBox="1"/>
          <p:nvPr/>
        </p:nvSpPr>
        <p:spPr>
          <a:xfrm>
            <a:off x="-5184649" y="2168675"/>
            <a:ext cx="4633000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</a:t>
            </a:r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 </a:t>
            </a:r>
            <a:r>
              <a:rPr lang="pt-BR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Ose</a:t>
            </a:r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ćate se usamljeno petkom uveče</a:t>
            </a:r>
            <a:endParaRPr lang="sr-Latn-RS" sz="2000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  <a:p>
            <a:pPr algn="ctr"/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Ne znate gde da izađete</a:t>
            </a:r>
          </a:p>
          <a:p>
            <a:pPr algn="ctr"/>
            <a:r>
              <a:rPr lang="sr-Latn-RS" sz="2000" b="0" i="0" dirty="0">
                <a:solidFill>
                  <a:schemeClr val="bg1"/>
                </a:solidFill>
                <a:effectLst/>
                <a:latin typeface="Bahnschrift SemiBold SemiConden" panose="020B0502040204020203" pitchFamily="34" charset="0"/>
              </a:rPr>
              <a:t>- Želite da se zabavite sa ljudima pre izlaska</a:t>
            </a:r>
          </a:p>
          <a:p>
            <a:pPr algn="ctr"/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Nemate sa kim da izađete</a:t>
            </a:r>
            <a:endParaRPr lang="sr-Latn-RS" sz="2000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  <a:p>
            <a:endParaRPr lang="pt-BR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036156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9BD3F1-861C-9A26-BF53-B6933C790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0962"/>
            <a:ext cx="1770679" cy="12230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02C5F1-B438-4FE3-59E4-E5D3EDCBA78D}"/>
              </a:ext>
            </a:extLst>
          </p:cNvPr>
          <p:cNvSpPr txBox="1"/>
          <p:nvPr/>
        </p:nvSpPr>
        <p:spPr>
          <a:xfrm>
            <a:off x="5333627" y="145857"/>
            <a:ext cx="20168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PROBLEM</a:t>
            </a:r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I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85967B4-540B-CD6B-C47E-4AF251D762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8637" y="6574536"/>
            <a:ext cx="11094726" cy="6240784"/>
          </a:xfrm>
          <a:prstGeom prst="rect">
            <a:avLst/>
          </a:prstGeom>
        </p:spPr>
      </p:pic>
      <p:pic>
        <p:nvPicPr>
          <p:cNvPr id="1026" name="Picture 2" descr="Free Clipart: Broken Bottle | qubodup">
            <a:extLst>
              <a:ext uri="{FF2B5EF4-FFF2-40B4-BE49-F238E27FC236}">
                <a16:creationId xmlns:a16="http://schemas.microsoft.com/office/drawing/2014/main" id="{56FE2D5F-15FD-7B74-39A9-DA99EFE605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8495668">
            <a:off x="-2481557" y="4151684"/>
            <a:ext cx="1445544" cy="1445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Broken glass - Free ecology and environment icons">
            <a:extLst>
              <a:ext uri="{FF2B5EF4-FFF2-40B4-BE49-F238E27FC236}">
                <a16:creationId xmlns:a16="http://schemas.microsoft.com/office/drawing/2014/main" id="{AC7B3BB4-C339-F182-65B7-28BC494B75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50694" y="3684110"/>
            <a:ext cx="1190346" cy="11903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E3A0C92-94AD-8E1B-E65D-2C450B46C245}"/>
              </a:ext>
            </a:extLst>
          </p:cNvPr>
          <p:cNvSpPr txBox="1"/>
          <p:nvPr/>
        </p:nvSpPr>
        <p:spPr>
          <a:xfrm>
            <a:off x="3956479" y="2524957"/>
            <a:ext cx="4633000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</a:t>
            </a:r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 </a:t>
            </a:r>
            <a:r>
              <a:rPr lang="pt-BR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Ose</a:t>
            </a:r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ćate se usamljeno petkom uveče</a:t>
            </a:r>
            <a:endParaRPr lang="sr-Latn-RS" sz="2000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  <a:p>
            <a:pPr algn="ctr"/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Ne znate gde da izađete</a:t>
            </a:r>
          </a:p>
          <a:p>
            <a:pPr algn="ctr"/>
            <a:r>
              <a:rPr lang="sr-Latn-RS" sz="2000" b="0" i="0" dirty="0">
                <a:solidFill>
                  <a:schemeClr val="bg1"/>
                </a:solidFill>
                <a:effectLst/>
                <a:latin typeface="Bahnschrift SemiBold SemiConden" panose="020B0502040204020203" pitchFamily="34" charset="0"/>
              </a:rPr>
              <a:t>- Želite da se zabavite sa ljudima pre izlaska</a:t>
            </a:r>
          </a:p>
          <a:p>
            <a:pPr algn="ctr"/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Nemate sa kim da izađete</a:t>
            </a:r>
            <a:endParaRPr lang="sr-Latn-RS" sz="2000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  <a:p>
            <a:endParaRPr lang="pt-BR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6A1742-251E-F87B-C6B7-764C69B51C5E}"/>
              </a:ext>
            </a:extLst>
          </p:cNvPr>
          <p:cNvSpPr txBox="1"/>
          <p:nvPr/>
        </p:nvSpPr>
        <p:spPr>
          <a:xfrm>
            <a:off x="1458999" y="4703168"/>
            <a:ext cx="96279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Ova platforma vam rešava ovaj problem tako što pronalazi idealna mesta </a:t>
            </a:r>
            <a:r>
              <a:rPr lang="sr-Latn-RS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za</a:t>
            </a:r>
            <a:r>
              <a:rPr lang="pt-BR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 vas</a:t>
            </a:r>
            <a:r>
              <a:rPr lang="sr-Latn-RS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 i spaja vas </a:t>
            </a:r>
          </a:p>
          <a:p>
            <a:pPr algn="ctr"/>
            <a:r>
              <a:rPr lang="sr-Latn-RS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sa ljudima sličnog muzičkog ukusa koji bi mogli biti potencijalni partneri za vaš sledeći izlazak</a:t>
            </a:r>
            <a:endParaRPr lang="pt-BR" sz="2000" b="0" i="0" dirty="0">
              <a:solidFill>
                <a:srgbClr val="13F538"/>
              </a:solidFill>
              <a:effectLst/>
              <a:latin typeface="Bahnschrift SemiBold SemiConden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ED3A31-112C-092A-88A6-0892A206E8DC}"/>
              </a:ext>
            </a:extLst>
          </p:cNvPr>
          <p:cNvSpPr txBox="1"/>
          <p:nvPr/>
        </p:nvSpPr>
        <p:spPr>
          <a:xfrm>
            <a:off x="-3856383" y="91529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543ABD2-9B57-F2F3-5813-0AEC7649C9CA}"/>
              </a:ext>
            </a:extLst>
          </p:cNvPr>
          <p:cNvSpPr txBox="1"/>
          <p:nvPr/>
        </p:nvSpPr>
        <p:spPr>
          <a:xfrm>
            <a:off x="-3764018" y="33297"/>
            <a:ext cx="22333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NAŠE IDEJE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9FB622A-A0B3-BA63-2744-A710A3A7F6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17" y="7144871"/>
            <a:ext cx="3384962" cy="427428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E73782CC-8096-21B0-80DD-D4B047FF515B}"/>
              </a:ext>
            </a:extLst>
          </p:cNvPr>
          <p:cNvSpPr txBox="1"/>
          <p:nvPr/>
        </p:nvSpPr>
        <p:spPr>
          <a:xfrm>
            <a:off x="13289647" y="2249642"/>
            <a:ext cx="14935200" cy="27494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Už</a:t>
            </a: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ivanje sa drugim ljudima od kuće</a:t>
            </a:r>
            <a:endParaRPr lang="en-US" sz="2400" kern="100" dirty="0">
              <a:solidFill>
                <a:schemeClr val="bg1"/>
              </a:solidFill>
              <a:effectLst/>
              <a:latin typeface="Bahnschrift 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Upoznavanje novih ljudi koji bi mogli biti vase potencijalno</a:t>
            </a:r>
          </a:p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sr-Latn-RS" sz="2400" kern="100" dirty="0">
                <a:solidFill>
                  <a:schemeClr val="bg1"/>
                </a:solidFill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d</a:t>
            </a: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ruštvo za izlazak</a:t>
            </a:r>
            <a:endParaRPr lang="en-US" sz="2400" kern="100" dirty="0">
              <a:solidFill>
                <a:schemeClr val="bg1"/>
              </a:solidFill>
              <a:effectLst/>
              <a:latin typeface="Bahnschrift 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Predlog mesta za izlazak </a:t>
            </a: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Preparty</a:t>
            </a:r>
            <a:endParaRPr lang="en-US" sz="2400" kern="100" dirty="0">
              <a:solidFill>
                <a:schemeClr val="bg1"/>
              </a:solidFill>
              <a:effectLst/>
              <a:latin typeface="Bahnschrift 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sr-Latn-RS" sz="1800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847295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9BD3F1-861C-9A26-BF53-B6933C790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0962"/>
            <a:ext cx="1770679" cy="122308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302C5F1-B438-4FE3-59E4-E5D3EDCBA78D}"/>
              </a:ext>
            </a:extLst>
          </p:cNvPr>
          <p:cNvSpPr txBox="1"/>
          <p:nvPr/>
        </p:nvSpPr>
        <p:spPr>
          <a:xfrm>
            <a:off x="13980670" y="0"/>
            <a:ext cx="201689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PROBLEM</a:t>
            </a:r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I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E3A0C92-94AD-8E1B-E65D-2C450B46C245}"/>
              </a:ext>
            </a:extLst>
          </p:cNvPr>
          <p:cNvSpPr txBox="1"/>
          <p:nvPr/>
        </p:nvSpPr>
        <p:spPr>
          <a:xfrm>
            <a:off x="-5744112" y="2683983"/>
            <a:ext cx="4633000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</a:t>
            </a:r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 </a:t>
            </a:r>
            <a:r>
              <a:rPr lang="pt-BR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Ose</a:t>
            </a:r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ćate se usamljeno petkom uveče</a:t>
            </a:r>
            <a:endParaRPr lang="sr-Latn-RS" sz="2000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  <a:p>
            <a:pPr algn="ctr"/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Ne znate gde da izađete</a:t>
            </a:r>
          </a:p>
          <a:p>
            <a:pPr algn="ctr"/>
            <a:r>
              <a:rPr lang="sr-Latn-RS" sz="2000" b="0" i="0" dirty="0">
                <a:solidFill>
                  <a:schemeClr val="bg1"/>
                </a:solidFill>
                <a:effectLst/>
                <a:latin typeface="Bahnschrift SemiBold SemiConden" panose="020B0502040204020203" pitchFamily="34" charset="0"/>
              </a:rPr>
              <a:t>- Želite da se zabavite sa ljudima pre izlaska</a:t>
            </a:r>
          </a:p>
          <a:p>
            <a:pPr algn="ctr"/>
            <a:r>
              <a:rPr lang="sr-Latn-RS" sz="2000" dirty="0">
                <a:solidFill>
                  <a:schemeClr val="bg1"/>
                </a:solidFill>
                <a:latin typeface="Bahnschrift SemiBold SemiConden" panose="020B0502040204020203" pitchFamily="34" charset="0"/>
              </a:rPr>
              <a:t>- Nemate sa kim da izađete</a:t>
            </a:r>
            <a:endParaRPr lang="sr-Latn-RS" sz="2000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  <a:p>
            <a:endParaRPr lang="pt-BR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6A1742-251E-F87B-C6B7-764C69B51C5E}"/>
              </a:ext>
            </a:extLst>
          </p:cNvPr>
          <p:cNvSpPr txBox="1"/>
          <p:nvPr/>
        </p:nvSpPr>
        <p:spPr>
          <a:xfrm>
            <a:off x="13505226" y="4842316"/>
            <a:ext cx="962795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Ova platforma vam rešava ovaj problem tako što pronalazi idealna mesta </a:t>
            </a:r>
            <a:r>
              <a:rPr lang="sr-Latn-RS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za</a:t>
            </a:r>
            <a:r>
              <a:rPr lang="pt-BR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 vas</a:t>
            </a:r>
            <a:r>
              <a:rPr lang="sr-Latn-RS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 i spaja vas </a:t>
            </a:r>
          </a:p>
          <a:p>
            <a:pPr algn="ctr"/>
            <a:r>
              <a:rPr lang="sr-Latn-RS" sz="2000" b="0" i="0" dirty="0">
                <a:solidFill>
                  <a:srgbClr val="13F538"/>
                </a:solidFill>
                <a:effectLst/>
                <a:latin typeface="Bahnschrift SemiBold SemiConden" panose="020B0502040204020203" pitchFamily="34" charset="0"/>
              </a:rPr>
              <a:t>sa ljudima sličnog muzičkog ukusa koji bi mogli biti potencijalni partneri za vaš sledeći izlazak</a:t>
            </a:r>
            <a:endParaRPr lang="pt-BR" sz="2000" b="0" i="0" dirty="0">
              <a:solidFill>
                <a:srgbClr val="13F538"/>
              </a:solidFill>
              <a:effectLst/>
              <a:latin typeface="Bahnschrift SemiBold SemiConden" panose="020B0502040204020203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42DB27-DF0A-3E9E-E089-413A9B49BB23}"/>
              </a:ext>
            </a:extLst>
          </p:cNvPr>
          <p:cNvSpPr txBox="1"/>
          <p:nvPr/>
        </p:nvSpPr>
        <p:spPr>
          <a:xfrm>
            <a:off x="4930248" y="175599"/>
            <a:ext cx="22333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NAŠE IDEJE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2A4AF94-3F76-AEF6-3E80-FF10F8DE35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5461" y="1485557"/>
            <a:ext cx="3384962" cy="4274288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44D8672-FEC6-273A-DF9A-A9586CA1479A}"/>
              </a:ext>
            </a:extLst>
          </p:cNvPr>
          <p:cNvSpPr txBox="1"/>
          <p:nvPr/>
        </p:nvSpPr>
        <p:spPr>
          <a:xfrm>
            <a:off x="4970199" y="2446788"/>
            <a:ext cx="14935200" cy="27494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Už</a:t>
            </a: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ivanje sa drugim ljudima od kuće</a:t>
            </a:r>
            <a:endParaRPr lang="en-US" sz="2400" kern="100" dirty="0">
              <a:solidFill>
                <a:schemeClr val="bg1"/>
              </a:solidFill>
              <a:effectLst/>
              <a:latin typeface="Bahnschrift 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Upoznavanje novih ljudi koji bi mogli biti vase potencijalno</a:t>
            </a:r>
          </a:p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sr-Latn-RS" sz="2400" kern="100" dirty="0">
                <a:solidFill>
                  <a:schemeClr val="bg1"/>
                </a:solidFill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d</a:t>
            </a: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ruštvo za izlazak</a:t>
            </a:r>
            <a:endParaRPr lang="en-US" sz="2400" kern="100" dirty="0">
              <a:solidFill>
                <a:schemeClr val="bg1"/>
              </a:solidFill>
              <a:effectLst/>
              <a:latin typeface="Bahnschrift 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Predlog mesta za izlazak </a:t>
            </a: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Preparty</a:t>
            </a:r>
            <a:endParaRPr lang="en-US" sz="2400" kern="100" dirty="0">
              <a:solidFill>
                <a:schemeClr val="bg1"/>
              </a:solidFill>
              <a:effectLst/>
              <a:latin typeface="Bahnschrift 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sr-Latn-RS" sz="1800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5D7E87C-339C-C01B-966A-375E29CE6189}"/>
              </a:ext>
            </a:extLst>
          </p:cNvPr>
          <p:cNvSpPr txBox="1"/>
          <p:nvPr/>
        </p:nvSpPr>
        <p:spPr>
          <a:xfrm>
            <a:off x="-4737023" y="175600"/>
            <a:ext cx="17748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REŠENJE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0EA0602B-F429-3C18-1205-2781912678A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451867">
            <a:off x="-3245856" y="-4051560"/>
            <a:ext cx="12192000" cy="3867150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68AF8819-E4A8-884A-337B-374E50C172D0}"/>
              </a:ext>
            </a:extLst>
          </p:cNvPr>
          <p:cNvSpPr txBox="1"/>
          <p:nvPr/>
        </p:nvSpPr>
        <p:spPr>
          <a:xfrm>
            <a:off x="13116560" y="2859722"/>
            <a:ext cx="442941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Music Chat Room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Generisanje random mesta za izlazak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Konektovanje sa ljudima sličnog ukusa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Preparty rooms</a:t>
            </a:r>
          </a:p>
        </p:txBody>
      </p:sp>
    </p:spTree>
    <p:extLst>
      <p:ext uri="{BB962C8B-B14F-4D97-AF65-F5344CB8AC3E}">
        <p14:creationId xmlns:p14="http://schemas.microsoft.com/office/powerpoint/2010/main" val="246604048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9BD3F1-861C-9A26-BF53-B6933C790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0962"/>
            <a:ext cx="1770679" cy="122308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42DB27-DF0A-3E9E-E089-413A9B49BB23}"/>
              </a:ext>
            </a:extLst>
          </p:cNvPr>
          <p:cNvSpPr txBox="1"/>
          <p:nvPr/>
        </p:nvSpPr>
        <p:spPr>
          <a:xfrm>
            <a:off x="12612607" y="0"/>
            <a:ext cx="223330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NAŠE IDEJE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2A4AF94-3F76-AEF6-3E80-FF10F8DE357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5036" y="1459872"/>
            <a:ext cx="3384962" cy="427428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A351323-7030-F069-271B-A3849480658E}"/>
              </a:ext>
            </a:extLst>
          </p:cNvPr>
          <p:cNvSpPr txBox="1"/>
          <p:nvPr/>
        </p:nvSpPr>
        <p:spPr>
          <a:xfrm>
            <a:off x="5208577" y="145857"/>
            <a:ext cx="17748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REŠENJE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D9BA7BF-9B90-BD6D-FB3D-A29B73725669}"/>
              </a:ext>
            </a:extLst>
          </p:cNvPr>
          <p:cNvSpPr txBox="1"/>
          <p:nvPr/>
        </p:nvSpPr>
        <p:spPr>
          <a:xfrm>
            <a:off x="6096000" y="7933188"/>
            <a:ext cx="14935200" cy="274947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Už</a:t>
            </a: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ivanje sa drugim ljudima od kuće</a:t>
            </a:r>
            <a:endParaRPr lang="en-US" sz="2400" kern="100" dirty="0">
              <a:solidFill>
                <a:schemeClr val="bg1"/>
              </a:solidFill>
              <a:effectLst/>
              <a:latin typeface="Bahnschrift 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Upoznavanje novih ljudi koji bi mogli biti vase potencijalno</a:t>
            </a:r>
          </a:p>
          <a:p>
            <a:pPr marR="0" lv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</a:pPr>
            <a:r>
              <a:rPr lang="sr-Latn-RS" sz="2400" kern="100" dirty="0">
                <a:solidFill>
                  <a:schemeClr val="bg1"/>
                </a:solidFill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    d</a:t>
            </a: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ruštvo za izlazak</a:t>
            </a:r>
            <a:endParaRPr lang="en-US" sz="2400" kern="100" dirty="0">
              <a:solidFill>
                <a:schemeClr val="bg1"/>
              </a:solidFill>
              <a:effectLst/>
              <a:latin typeface="Bahnschrift 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effectLst/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Predlog mesta za izlazak </a:t>
            </a: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"/>
            </a:pPr>
            <a:r>
              <a:rPr lang="sr-Latn-RS" sz="2400" kern="100" dirty="0">
                <a:solidFill>
                  <a:schemeClr val="bg1"/>
                </a:solidFill>
                <a:latin typeface="Bahnschrift Condensed" panose="020B0502040204020203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Preparty</a:t>
            </a:r>
            <a:endParaRPr lang="en-US" sz="2400" kern="100" dirty="0">
              <a:solidFill>
                <a:schemeClr val="bg1"/>
              </a:solidFill>
              <a:effectLst/>
              <a:latin typeface="Bahnschrift Condensed" panose="020B0502040204020203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/>
            <a:endParaRPr lang="sr-Latn-RS" sz="1800" b="0" i="0" dirty="0">
              <a:solidFill>
                <a:schemeClr val="bg1"/>
              </a:solidFill>
              <a:effectLst/>
              <a:latin typeface="Bahnschrift SemiBold SemiConden" panose="020B050204020402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BF8B922-E41A-1003-5F62-4970BF2653AA}"/>
              </a:ext>
            </a:extLst>
          </p:cNvPr>
          <p:cNvSpPr txBox="1"/>
          <p:nvPr/>
        </p:nvSpPr>
        <p:spPr>
          <a:xfrm>
            <a:off x="6547835" y="2532415"/>
            <a:ext cx="442941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Music Chat Room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Generisanje random mesta za izlazak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Konektovanje sa ljudima sličnog ukusa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Preparty rooms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D7064F1-D293-24D9-29A3-A2202E221F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54077">
            <a:off x="-2423884" y="1663441"/>
            <a:ext cx="12192000" cy="38671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C37E5BD4-5EDC-D21A-B3AA-1DAB3EBEF065}"/>
              </a:ext>
            </a:extLst>
          </p:cNvPr>
          <p:cNvSpPr txBox="1"/>
          <p:nvPr/>
        </p:nvSpPr>
        <p:spPr>
          <a:xfrm>
            <a:off x="13729259" y="2717080"/>
            <a:ext cx="100293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Kategorisanje prema muzičkom ukusu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Mogućnost chatovanja sa ostalim korisnicima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Zagrevanje za izlazak uz širok repertoar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ADFA3F1-16A0-D236-434B-9A50B8E48955}"/>
              </a:ext>
            </a:extLst>
          </p:cNvPr>
          <p:cNvSpPr txBox="1"/>
          <p:nvPr/>
        </p:nvSpPr>
        <p:spPr>
          <a:xfrm>
            <a:off x="-5491705" y="134057"/>
            <a:ext cx="48574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KOMPETITIVNE PREDNOSTI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2467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9BD3F1-861C-9A26-BF53-B6933C790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3027" y="1350713"/>
            <a:ext cx="6017559" cy="415657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039B9DC-16C8-3D85-958C-69D6E0DEB677}"/>
              </a:ext>
            </a:extLst>
          </p:cNvPr>
          <p:cNvSpPr txBox="1"/>
          <p:nvPr/>
        </p:nvSpPr>
        <p:spPr>
          <a:xfrm>
            <a:off x="3920309" y="145857"/>
            <a:ext cx="485742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KOMPETITIVNE PREDNOSTI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862545-EAF7-FDE7-FF31-BDE6881061D0}"/>
              </a:ext>
            </a:extLst>
          </p:cNvPr>
          <p:cNvSpPr txBox="1"/>
          <p:nvPr/>
        </p:nvSpPr>
        <p:spPr>
          <a:xfrm>
            <a:off x="-3142050" y="166208"/>
            <a:ext cx="19848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OVERVIEW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4CBCD05-E05D-5033-D0A3-CF1D91FDEEA0}"/>
              </a:ext>
            </a:extLst>
          </p:cNvPr>
          <p:cNvSpPr txBox="1"/>
          <p:nvPr/>
        </p:nvSpPr>
        <p:spPr>
          <a:xfrm>
            <a:off x="12721892" y="714"/>
            <a:ext cx="177484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REŠENJE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90A3E4F-7F5C-794F-C564-571748DD0F18}"/>
              </a:ext>
            </a:extLst>
          </p:cNvPr>
          <p:cNvSpPr txBox="1"/>
          <p:nvPr/>
        </p:nvSpPr>
        <p:spPr>
          <a:xfrm>
            <a:off x="6096000" y="3023989"/>
            <a:ext cx="100293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Kategorisanje prema muzičkom ukusu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Mogućnost chatovanja sa ostalim korisnicima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Zagrevanje za izlazak uz širok repertoar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F077E0D-BE7C-7EE1-DD80-627C9731A5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39863" y="770155"/>
            <a:ext cx="2535564" cy="450766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5041190-A7F1-E603-621C-D74A8726A66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8218" y="-3702678"/>
            <a:ext cx="2535564" cy="4507669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E48D6C76-CEB7-3C3A-4787-A4AB38F644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9687" y="550928"/>
            <a:ext cx="2538124" cy="451222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A798C70-5CD6-767C-3EE1-94810E41563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0093" y="6712143"/>
            <a:ext cx="2538125" cy="451222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42AC7D5-D7E6-8A36-4464-64DDF9FFFEE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95440" y="6712143"/>
            <a:ext cx="2510145" cy="446248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74D96862-6F1A-8DB2-3657-D2EC24280F4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54077">
            <a:off x="-10476070" y="1816190"/>
            <a:ext cx="12192000" cy="386715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B83CC9A-8BAA-EDAA-F890-0EF9BE130FB1}"/>
              </a:ext>
            </a:extLst>
          </p:cNvPr>
          <p:cNvSpPr txBox="1"/>
          <p:nvPr/>
        </p:nvSpPr>
        <p:spPr>
          <a:xfrm>
            <a:off x="7190876" y="10389793"/>
            <a:ext cx="442941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Music Chat Room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Generisanje random mesta za izlazak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Konektovanje sa ljudima sličnog ukusa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Preparty rooms</a:t>
            </a:r>
          </a:p>
        </p:txBody>
      </p:sp>
    </p:spTree>
    <p:extLst>
      <p:ext uri="{BB962C8B-B14F-4D97-AF65-F5344CB8AC3E}">
        <p14:creationId xmlns:p14="http://schemas.microsoft.com/office/powerpoint/2010/main" val="11957275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9BD3F1-861C-9A26-BF53-B6933C790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0962"/>
            <a:ext cx="1770679" cy="122308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BEFE7C9-27D9-3663-1829-527F73C99841}"/>
              </a:ext>
            </a:extLst>
          </p:cNvPr>
          <p:cNvSpPr txBox="1"/>
          <p:nvPr/>
        </p:nvSpPr>
        <p:spPr>
          <a:xfrm>
            <a:off x="5697493" y="151024"/>
            <a:ext cx="7970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TIM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5B155C-BF81-AD2C-EDCB-31E03F56B2FA}"/>
              </a:ext>
            </a:extLst>
          </p:cNvPr>
          <p:cNvSpPr txBox="1"/>
          <p:nvPr/>
        </p:nvSpPr>
        <p:spPr>
          <a:xfrm>
            <a:off x="13227636" y="44544"/>
            <a:ext cx="19848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OVERVIEW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14C4DDB-11F0-D341-815D-FFE8C1787FAB}"/>
              </a:ext>
            </a:extLst>
          </p:cNvPr>
          <p:cNvSpPr txBox="1"/>
          <p:nvPr/>
        </p:nvSpPr>
        <p:spPr>
          <a:xfrm>
            <a:off x="-3670123" y="82825"/>
            <a:ext cx="26917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DALJI RAZVOJ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5B608D8-0873-653D-E6AD-C728AF36E57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67764" y="429264"/>
            <a:ext cx="2535564" cy="450766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9B624F9-8E2E-FEA6-A002-D072418F66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8217" y="320246"/>
            <a:ext cx="2535564" cy="450766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998423D6-CD07-6260-6036-3940235100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1040" y="2765896"/>
            <a:ext cx="2510145" cy="446248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83E069A-0EDD-006D-3633-91BDF5E2DC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653" y="320246"/>
            <a:ext cx="2538124" cy="451222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988A1FF5-1747-A064-A9E8-2058A0712FE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8867" y="2741026"/>
            <a:ext cx="2538125" cy="451222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26E4A9EB-130D-E628-3380-C3E156170A7B}"/>
              </a:ext>
            </a:extLst>
          </p:cNvPr>
          <p:cNvSpPr txBox="1"/>
          <p:nvPr/>
        </p:nvSpPr>
        <p:spPr>
          <a:xfrm>
            <a:off x="7801491" y="3307080"/>
            <a:ext cx="17107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r-Latn-RS" dirty="0">
                <a:solidFill>
                  <a:schemeClr val="bg1"/>
                </a:solidFill>
                <a:latin typeface="Bahnschrift Condensed" panose="020B0502040204020203" pitchFamily="34" charset="0"/>
              </a:rPr>
              <a:t>FILIP</a:t>
            </a:r>
          </a:p>
          <a:p>
            <a:pPr algn="ctr"/>
            <a:r>
              <a:rPr lang="sr-Latn-RS" dirty="0">
                <a:solidFill>
                  <a:schemeClr val="bg1"/>
                </a:solidFill>
                <a:latin typeface="Bahnschrift Condensed" panose="020B0502040204020203" pitchFamily="34" charset="0"/>
              </a:rPr>
              <a:t>MOBILE  DEVELOPER </a:t>
            </a:r>
            <a:endParaRPr lang="en-US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D07192D-4BDE-7FF9-2209-55AC6053892E}"/>
              </a:ext>
            </a:extLst>
          </p:cNvPr>
          <p:cNvSpPr txBox="1"/>
          <p:nvPr/>
        </p:nvSpPr>
        <p:spPr>
          <a:xfrm>
            <a:off x="5587759" y="3373120"/>
            <a:ext cx="8915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r-Latn-RS" dirty="0">
                <a:solidFill>
                  <a:schemeClr val="bg1"/>
                </a:solidFill>
                <a:latin typeface="Bahnschrift Condensed" panose="020B0502040204020203" pitchFamily="34" charset="0"/>
              </a:rPr>
              <a:t>NEMANJA</a:t>
            </a:r>
          </a:p>
          <a:p>
            <a:pPr algn="ctr"/>
            <a:r>
              <a:rPr lang="sr-Latn-RS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FRONT</a:t>
            </a:r>
            <a:endParaRPr lang="en-US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900F2A-654D-34AF-C3B9-B77ACD1E6DB6}"/>
              </a:ext>
            </a:extLst>
          </p:cNvPr>
          <p:cNvSpPr txBox="1"/>
          <p:nvPr/>
        </p:nvSpPr>
        <p:spPr>
          <a:xfrm>
            <a:off x="3201836" y="3429000"/>
            <a:ext cx="72167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r-Latn-RS" dirty="0">
                <a:solidFill>
                  <a:schemeClr val="bg1"/>
                </a:solidFill>
                <a:latin typeface="Bahnschrift Condensed" panose="020B0502040204020203" pitchFamily="34" charset="0"/>
              </a:rPr>
              <a:t>MARKO</a:t>
            </a:r>
          </a:p>
          <a:p>
            <a:pPr algn="ctr"/>
            <a:r>
              <a:rPr lang="sr-Latn-RS" dirty="0">
                <a:solidFill>
                  <a:schemeClr val="bg1"/>
                </a:solidFill>
                <a:latin typeface="Bahnschrift Condensed" panose="020B0502040204020203" pitchFamily="34" charset="0"/>
              </a:rPr>
              <a:t>FRONT</a:t>
            </a:r>
            <a:endParaRPr lang="en-US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F2FE750-D994-F3B7-C740-14A9B1711BE7}"/>
              </a:ext>
            </a:extLst>
          </p:cNvPr>
          <p:cNvSpPr txBox="1"/>
          <p:nvPr/>
        </p:nvSpPr>
        <p:spPr>
          <a:xfrm>
            <a:off x="4373606" y="5771924"/>
            <a:ext cx="9092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r-Latn-RS" dirty="0">
                <a:solidFill>
                  <a:schemeClr val="bg1"/>
                </a:solidFill>
                <a:latin typeface="Bahnschrift Condensed" panose="020B0502040204020203" pitchFamily="34" charset="0"/>
              </a:rPr>
              <a:t>MILICA</a:t>
            </a:r>
          </a:p>
          <a:p>
            <a:pPr algn="ctr"/>
            <a:r>
              <a:rPr lang="sr-Latn-RS" dirty="0">
                <a:solidFill>
                  <a:schemeClr val="bg1"/>
                </a:solidFill>
                <a:latin typeface="Bahnschrift Condensed" panose="020B0502040204020203" pitchFamily="34" charset="0"/>
              </a:rPr>
              <a:t>DESIGNER</a:t>
            </a:r>
            <a:endParaRPr lang="en-US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6807D68-F0E5-B407-5E71-ADF3CF526547}"/>
              </a:ext>
            </a:extLst>
          </p:cNvPr>
          <p:cNvSpPr txBox="1"/>
          <p:nvPr/>
        </p:nvSpPr>
        <p:spPr>
          <a:xfrm>
            <a:off x="6915430" y="5771924"/>
            <a:ext cx="9092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sr-Latn-RS" dirty="0">
                <a:solidFill>
                  <a:schemeClr val="bg1"/>
                </a:solidFill>
                <a:latin typeface="Bahnschrift Condensed" panose="020B0502040204020203" pitchFamily="34" charset="0"/>
              </a:rPr>
              <a:t>NEVENA</a:t>
            </a:r>
          </a:p>
          <a:p>
            <a:pPr algn="ctr"/>
            <a:r>
              <a:rPr lang="sr-Latn-RS" dirty="0">
                <a:solidFill>
                  <a:schemeClr val="bg1"/>
                </a:solidFill>
                <a:latin typeface="Bahnschrift Condensed" panose="020B0502040204020203" pitchFamily="34" charset="0"/>
              </a:rPr>
              <a:t>DESIGNER</a:t>
            </a:r>
            <a:endParaRPr lang="en-US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046AB20-7319-CAFD-1F81-585681EAC529}"/>
              </a:ext>
            </a:extLst>
          </p:cNvPr>
          <p:cNvSpPr txBox="1"/>
          <p:nvPr/>
        </p:nvSpPr>
        <p:spPr>
          <a:xfrm>
            <a:off x="12885420" y="2875002"/>
            <a:ext cx="1002937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Kategorisanje prema muzičkom ukusu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Mogućnost chatovanja sa ostalim korisnicima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Zagrevanje za izlazak uz širok repertoar</a:t>
            </a:r>
          </a:p>
        </p:txBody>
      </p:sp>
      <p:pic>
        <p:nvPicPr>
          <p:cNvPr id="25" name="Picture 4">
            <a:extLst>
              <a:ext uri="{FF2B5EF4-FFF2-40B4-BE49-F238E27FC236}">
                <a16:creationId xmlns:a16="http://schemas.microsoft.com/office/drawing/2014/main" id="{CEB26DD7-6409-3F71-C8D9-50017D271F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7511" y="7228376"/>
            <a:ext cx="2617996" cy="2617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6">
            <a:extLst>
              <a:ext uri="{FF2B5EF4-FFF2-40B4-BE49-F238E27FC236}">
                <a16:creationId xmlns:a16="http://schemas.microsoft.com/office/drawing/2014/main" id="{C6C29207-43ED-EE79-5027-A6958536B2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438480">
            <a:off x="2504356" y="-1553764"/>
            <a:ext cx="2445222" cy="1412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2">
            <a:extLst>
              <a:ext uri="{FF2B5EF4-FFF2-40B4-BE49-F238E27FC236}">
                <a16:creationId xmlns:a16="http://schemas.microsoft.com/office/drawing/2014/main" id="{9C6A309B-BA3A-6FF2-A2E5-967A5B160E8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04039" y="2539627"/>
            <a:ext cx="1995054" cy="1995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1D60707-6F16-D2A8-49C2-3E74A206ACC1}"/>
              </a:ext>
            </a:extLst>
          </p:cNvPr>
          <p:cNvSpPr txBox="1"/>
          <p:nvPr/>
        </p:nvSpPr>
        <p:spPr>
          <a:xfrm>
            <a:off x="7385653" y="-1586129"/>
            <a:ext cx="74203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Video chat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Mogućnost rezervacije preko platforme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Private sobe za Preparty</a:t>
            </a:r>
          </a:p>
        </p:txBody>
      </p:sp>
    </p:spTree>
    <p:extLst>
      <p:ext uri="{BB962C8B-B14F-4D97-AF65-F5344CB8AC3E}">
        <p14:creationId xmlns:p14="http://schemas.microsoft.com/office/powerpoint/2010/main" val="21335916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BEFE7C9-27D9-3663-1829-527F73C99841}"/>
              </a:ext>
            </a:extLst>
          </p:cNvPr>
          <p:cNvSpPr txBox="1"/>
          <p:nvPr/>
        </p:nvSpPr>
        <p:spPr>
          <a:xfrm>
            <a:off x="13805647" y="-80962"/>
            <a:ext cx="79701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TIM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E506FF-8E5E-FB2F-4914-E544EAA4A619}"/>
              </a:ext>
            </a:extLst>
          </p:cNvPr>
          <p:cNvSpPr txBox="1"/>
          <p:nvPr/>
        </p:nvSpPr>
        <p:spPr>
          <a:xfrm>
            <a:off x="5096399" y="145857"/>
            <a:ext cx="26917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DALJI RAZVOJ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D022EB-F509-5DC1-32D7-07B03DD5B5EB}"/>
              </a:ext>
            </a:extLst>
          </p:cNvPr>
          <p:cNvSpPr txBox="1"/>
          <p:nvPr/>
        </p:nvSpPr>
        <p:spPr>
          <a:xfrm>
            <a:off x="4199518" y="7448550"/>
            <a:ext cx="448552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60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HVALA NA PAŽNJI</a:t>
            </a:r>
            <a:endParaRPr lang="en-US" sz="6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4BDBD4E-9356-73FB-7141-71CE3957E4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152" y="1981201"/>
            <a:ext cx="1995054" cy="1995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CD4014CF-115E-E962-7B74-B304D57EFB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8403" y="3332018"/>
            <a:ext cx="2617996" cy="2617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>
            <a:extLst>
              <a:ext uri="{FF2B5EF4-FFF2-40B4-BE49-F238E27FC236}">
                <a16:creationId xmlns:a16="http://schemas.microsoft.com/office/drawing/2014/main" id="{E6457EC0-C052-46D5-3FF0-E9328186C5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438480">
            <a:off x="2709692" y="1695180"/>
            <a:ext cx="2445222" cy="1412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CD3B7C0-78E0-4F5E-590B-F9C6AC7229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42" y="4843311"/>
            <a:ext cx="2505285" cy="173050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4D1DFDC-CB9A-3438-CDC6-7F7D1A1BA1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0424" y="-3585994"/>
            <a:ext cx="2535564" cy="450766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0FA59B2-0A5D-26EA-2222-24907D4C72E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0354" y="-3585994"/>
            <a:ext cx="2535564" cy="450766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B5022D4-2E23-C2A0-CCDC-9139DE2FD48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5349" y="-3596922"/>
            <a:ext cx="2538124" cy="451222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7EF776C-6934-D2CF-22DF-B285C36CCEC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2613" y="7811032"/>
            <a:ext cx="2538125" cy="451222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4C55EA4-A3D4-87DA-49A3-9F7E3A90F608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7643" y="7731509"/>
            <a:ext cx="2510145" cy="446248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EBE8E39-7DB5-59DD-AEB4-1DB824663BEE}"/>
              </a:ext>
            </a:extLst>
          </p:cNvPr>
          <p:cNvSpPr txBox="1"/>
          <p:nvPr/>
        </p:nvSpPr>
        <p:spPr>
          <a:xfrm>
            <a:off x="7252138" y="255401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1538D2-D662-635B-07D5-EC20D123D131}"/>
              </a:ext>
            </a:extLst>
          </p:cNvPr>
          <p:cNvSpPr txBox="1"/>
          <p:nvPr/>
        </p:nvSpPr>
        <p:spPr>
          <a:xfrm>
            <a:off x="6442279" y="2923346"/>
            <a:ext cx="74203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Video chat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Mogućnost rezervacije preko platforme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Private sobe za Preparty</a:t>
            </a:r>
          </a:p>
        </p:txBody>
      </p:sp>
    </p:spTree>
    <p:extLst>
      <p:ext uri="{BB962C8B-B14F-4D97-AF65-F5344CB8AC3E}">
        <p14:creationId xmlns:p14="http://schemas.microsoft.com/office/powerpoint/2010/main" val="10813832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29BD3F1-861C-9A26-BF53-B6933C7904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548" y="1590567"/>
            <a:ext cx="2203211" cy="152184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7E506FF-8E5E-FB2F-4914-E544EAA4A619}"/>
              </a:ext>
            </a:extLst>
          </p:cNvPr>
          <p:cNvSpPr txBox="1"/>
          <p:nvPr/>
        </p:nvSpPr>
        <p:spPr>
          <a:xfrm>
            <a:off x="15097649" y="0"/>
            <a:ext cx="26917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4400" dirty="0">
                <a:solidFill>
                  <a:schemeClr val="bg1"/>
                </a:solidFill>
                <a:latin typeface="Bahnschrift Condensed" panose="020B0502040204020203" pitchFamily="34" charset="0"/>
                <a:cs typeface="Times New Roman" panose="02020603050405020304" pitchFamily="18" charset="0"/>
              </a:rPr>
              <a:t>DALJI RAZVOJ</a:t>
            </a:r>
            <a:endParaRPr lang="en-US" sz="4400" dirty="0">
              <a:solidFill>
                <a:schemeClr val="bg1"/>
              </a:solidFill>
              <a:latin typeface="Bahnschrift Condensed" panose="020B0502040204020203" pitchFamily="34" charset="0"/>
              <a:cs typeface="Times New Roman" panose="02020603050405020304" pitchFamily="18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94C527-F1DF-DA64-2A54-B163057DEB33}"/>
              </a:ext>
            </a:extLst>
          </p:cNvPr>
          <p:cNvSpPr txBox="1"/>
          <p:nvPr/>
        </p:nvSpPr>
        <p:spPr>
          <a:xfrm>
            <a:off x="4021393" y="2921168"/>
            <a:ext cx="448552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r-Latn-RS" sz="60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HVALA NA PAŽNJI</a:t>
            </a:r>
            <a:endParaRPr lang="en-US" sz="6000" dirty="0">
              <a:solidFill>
                <a:schemeClr val="bg1"/>
              </a:solidFill>
              <a:latin typeface="Bahnschrift Condensed" panose="020B0502040204020203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AB7D97-4D15-E55C-4C09-5309B30CFAA8}"/>
              </a:ext>
            </a:extLst>
          </p:cNvPr>
          <p:cNvSpPr txBox="1"/>
          <p:nvPr/>
        </p:nvSpPr>
        <p:spPr>
          <a:xfrm>
            <a:off x="12890375" y="3336666"/>
            <a:ext cx="7420302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Video chat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Mogućnost rezervacije preko platforme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r-Latn-RS" sz="2400" dirty="0">
                <a:solidFill>
                  <a:schemeClr val="bg1"/>
                </a:solidFill>
                <a:latin typeface="Bahnschrift Condensed" panose="020B0502040204020203" pitchFamily="34" charset="0"/>
              </a:rPr>
              <a:t>Private sobe za Preparty</a:t>
            </a: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E8356245-B695-B220-C94A-754CEDC68F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884448" y="2690650"/>
            <a:ext cx="1995054" cy="1995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>
            <a:extLst>
              <a:ext uri="{FF2B5EF4-FFF2-40B4-BE49-F238E27FC236}">
                <a16:creationId xmlns:a16="http://schemas.microsoft.com/office/drawing/2014/main" id="{355F1441-3AFA-EC95-BCE9-2D5F897CDC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438480">
            <a:off x="817830" y="-2325027"/>
            <a:ext cx="2445222" cy="1412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>
            <a:extLst>
              <a:ext uri="{FF2B5EF4-FFF2-40B4-BE49-F238E27FC236}">
                <a16:creationId xmlns:a16="http://schemas.microsoft.com/office/drawing/2014/main" id="{27D6A78E-8191-B968-F906-683CC11C80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721" y="7178804"/>
            <a:ext cx="2617996" cy="2617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66329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D9BABD9544CE747B085EFD1051107CE" ma:contentTypeVersion="9" ma:contentTypeDescription="Create a new document." ma:contentTypeScope="" ma:versionID="be1c3165868c84aa092445779f78459b">
  <xsd:schema xmlns:xsd="http://www.w3.org/2001/XMLSchema" xmlns:xs="http://www.w3.org/2001/XMLSchema" xmlns:p="http://schemas.microsoft.com/office/2006/metadata/properties" xmlns:ns2="e60486fb-7d4a-4b75-a646-26754db0ba6e" xmlns:ns3="0ddbfa77-ad2f-4625-8194-e8befb2a16f7" targetNamespace="http://schemas.microsoft.com/office/2006/metadata/properties" ma:root="true" ma:fieldsID="db0331666a8cfdc206c499e6e56ca9ba" ns2:_="" ns3:_="">
    <xsd:import namespace="e60486fb-7d4a-4b75-a646-26754db0ba6e"/>
    <xsd:import namespace="0ddbfa77-ad2f-4625-8194-e8befb2a16f7"/>
    <xsd:element name="properties">
      <xsd:complexType>
        <xsd:sequence>
          <xsd:element name="documentManagement">
            <xsd:complexType>
              <xsd:all>
                <xsd:element ref="ns2:lcf76f155ced4ddcb4097134ff3c332f" minOccurs="0"/>
                <xsd:element ref="ns3:TaxCatchAll" minOccurs="0"/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60486fb-7d4a-4b75-a646-26754db0ba6e" elementFormDefault="qualified">
    <xsd:import namespace="http://schemas.microsoft.com/office/2006/documentManagement/types"/>
    <xsd:import namespace="http://schemas.microsoft.com/office/infopath/2007/PartnerControls"/>
    <xsd:element name="lcf76f155ced4ddcb4097134ff3c332f" ma:index="9" nillable="true" ma:taxonomy="true" ma:internalName="lcf76f155ced4ddcb4097134ff3c332f" ma:taxonomyFieldName="MediaServiceImageTags" ma:displayName="Image Tags" ma:readOnly="false" ma:fieldId="{5cf76f15-5ced-4ddc-b409-7134ff3c332f}" ma:taxonomyMulti="true" ma:sspId="d6c881fc-7058-4a95-ab3d-f42c97f9303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dbfa77-ad2f-4625-8194-e8befb2a16f7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7a16181b-4ad2-4b2a-87f5-ab10afb6eff9}" ma:internalName="TaxCatchAll" ma:showField="CatchAllData" ma:web="0ddbfa77-ad2f-4625-8194-e8befb2a16f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e60486fb-7d4a-4b75-a646-26754db0ba6e">
      <Terms xmlns="http://schemas.microsoft.com/office/infopath/2007/PartnerControls"/>
    </lcf76f155ced4ddcb4097134ff3c332f>
    <TaxCatchAll xmlns="0ddbfa77-ad2f-4625-8194-e8befb2a16f7" xsi:nil="true"/>
  </documentManagement>
</p:properties>
</file>

<file path=customXml/itemProps1.xml><?xml version="1.0" encoding="utf-8"?>
<ds:datastoreItem xmlns:ds="http://schemas.openxmlformats.org/officeDocument/2006/customXml" ds:itemID="{1F9E5F46-ADA5-4357-BEFD-84B867062B30}"/>
</file>

<file path=customXml/itemProps2.xml><?xml version="1.0" encoding="utf-8"?>
<ds:datastoreItem xmlns:ds="http://schemas.openxmlformats.org/officeDocument/2006/customXml" ds:itemID="{AE3A4AE7-BB30-46C0-8A4E-15450638E428}"/>
</file>

<file path=customXml/itemProps3.xml><?xml version="1.0" encoding="utf-8"?>
<ds:datastoreItem xmlns:ds="http://schemas.openxmlformats.org/officeDocument/2006/customXml" ds:itemID="{A202DEF0-724B-41C2-9246-40A26F993D55}"/>
</file>

<file path=docProps/app.xml><?xml version="1.0" encoding="utf-8"?>
<Properties xmlns="http://schemas.openxmlformats.org/officeDocument/2006/extended-properties" xmlns:vt="http://schemas.openxmlformats.org/officeDocument/2006/docPropsVTypes">
  <TotalTime>309</TotalTime>
  <Words>454</Words>
  <Application>Microsoft Office PowerPoint</Application>
  <PresentationFormat>Widescreen</PresentationFormat>
  <Paragraphs>98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Bahnschrift Condensed</vt:lpstr>
      <vt:lpstr>Bahnschrift SemiBold SemiConden</vt:lpstr>
      <vt:lpstr>Calibri</vt:lpstr>
      <vt:lpstr>Calibri Light</vt:lpstr>
      <vt:lpstr>Symbol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nevena r</dc:creator>
  <cp:lastModifiedBy>nevena r</cp:lastModifiedBy>
  <cp:revision>2</cp:revision>
  <dcterms:created xsi:type="dcterms:W3CDTF">2022-12-23T23:03:44Z</dcterms:created>
  <dcterms:modified xsi:type="dcterms:W3CDTF">2022-12-24T04:13:30Z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0x0101007D9BABD9544CE747B085EFD1051107CE</vt:lpwstr>
  </property>
</Properties>
</file>

<file path=docProps/thumbnail.jpeg>
</file>